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  <p:embeddedFontLst>
    <p:embeddedFont>
      <p:font typeface="AEWSBC+Arial-BoldMT"/>
      <p:regular r:id="rId18"/>
    </p:embeddedFont>
    <p:embeddedFont>
      <p:font typeface="USBUPL+Wingdings-Regular"/>
      <p:regular r:id="rId19"/>
    </p:embeddedFont>
    <p:embeddedFont>
      <p:font typeface="TFJNAA+ArialMT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font" Target="fonts/font1.fntdata" /><Relationship Id="rId19" Type="http://schemas.openxmlformats.org/officeDocument/2006/relationships/font" Target="fonts/font2.fntdata" /><Relationship Id="rId2" Type="http://schemas.openxmlformats.org/officeDocument/2006/relationships/tableStyles" Target="tableStyles.xml" /><Relationship Id="rId20" Type="http://schemas.openxmlformats.org/officeDocument/2006/relationships/font" Target="fonts/font3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hyperlink" Target="https://@26.=02830B&gt;@.45B8/directivities/tekhnicheskoe" TargetMode="External" /><Relationship Id="rId4" Type="http://schemas.openxmlformats.org/officeDocument/2006/relationships/hyperlink" Target="https://@26.=02830B&gt;@.45B8/directivities/estestvennonauchnoe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hyperlink" Target="https://@26.=02830B&gt;@.45B8/directivities/socialno-pedagogicheskoe" TargetMode="External" /><Relationship Id="rId4" Type="http://schemas.openxmlformats.org/officeDocument/2006/relationships/hyperlink" Target="https://@26.=02830B&gt;@.45B8/directivities/hudozhestvennoe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Relationship Id="rId3" Type="http://schemas.openxmlformats.org/officeDocument/2006/relationships/hyperlink" Target="https://@26.=02830B&gt;@.45B8/directivities/turistsko-kraevedcheskoe" TargetMode="External" /><Relationship Id="rId4" Type="http://schemas.openxmlformats.org/officeDocument/2006/relationships/hyperlink" Target="https://@26.=02830B&gt;@.45B8/directivities/fizkulturno-sportivnoe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slide" Target="slide5.xml" /><Relationship Id="rId4" Type="http://schemas.openxmlformats.org/officeDocument/2006/relationships/slide" Target="slide6.xml" /><Relationship Id="rId5" Type="http://schemas.openxmlformats.org/officeDocument/2006/relationships/slide" Target="slide8.xml" /><Relationship Id="rId6" Type="http://schemas.openxmlformats.org/officeDocument/2006/relationships/slide" Target="slide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Relationship Id="rId3" Type="http://schemas.openxmlformats.org/officeDocument/2006/relationships/slide" Target="slide10.xml" /><Relationship Id="rId4" Type="http://schemas.openxmlformats.org/officeDocument/2006/relationships/slide" Target="slide11.xml" /><Relationship Id="rId5" Type="http://schemas.openxmlformats.org/officeDocument/2006/relationships/slide" Target="slide12.xml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0058" y="355379"/>
            <a:ext cx="3827626" cy="836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1055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Региональный</a:t>
            </a: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модельный</a:t>
            </a: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центр</a:t>
            </a:r>
          </a:p>
          <a:p>
            <a:pPr marL="0" marR="0">
              <a:lnSpc>
                <a:spcPts val="1458"/>
              </a:lnSpc>
              <a:spcBef>
                <a:spcPts val="3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дополнительного</a:t>
            </a: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образования</a:t>
            </a: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детей</a:t>
            </a:r>
          </a:p>
          <a:p>
            <a:pPr marL="659686" marR="0">
              <a:lnSpc>
                <a:spcPts val="1458"/>
              </a:lnSpc>
              <a:spcBef>
                <a:spcPts val="3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Ставропольского</a:t>
            </a: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EWSBC+Arial-BoldMT"/>
                <a:cs typeface="AEWSBC+Arial-BoldMT"/>
              </a:rPr>
              <a:t>края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1879" y="642090"/>
            <a:ext cx="6588874" cy="14719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335175"/>
                </a:solidFill>
                <a:latin typeface="AEWSBC+Arial-BoldMT"/>
                <a:cs typeface="AEWSBC+Arial-BoldMT"/>
              </a:rPr>
              <a:t>Запись</a:t>
            </a:r>
            <a:r>
              <a:rPr dirty="0" sz="32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200" b="1">
                <a:solidFill>
                  <a:srgbClr val="335175"/>
                </a:solidFill>
                <a:latin typeface="AEWSBC+Arial-BoldMT"/>
                <a:cs typeface="AEWSBC+Arial-BoldMT"/>
              </a:rPr>
              <a:t>на</a:t>
            </a:r>
            <a:r>
              <a:rPr dirty="0" sz="32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200" b="1">
                <a:solidFill>
                  <a:srgbClr val="335175"/>
                </a:solidFill>
                <a:latin typeface="AEWSBC+Arial-BoldMT"/>
                <a:cs typeface="AEWSBC+Arial-BoldMT"/>
              </a:rPr>
              <a:t>программы</a:t>
            </a:r>
            <a:r>
              <a:rPr dirty="0" sz="32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200" b="1">
                <a:solidFill>
                  <a:srgbClr val="335175"/>
                </a:solidFill>
                <a:latin typeface="AEWSBC+Arial-BoldMT"/>
                <a:cs typeface="AEWSBC+Arial-BoldMT"/>
              </a:rPr>
              <a:t>через</a:t>
            </a:r>
          </a:p>
          <a:p>
            <a:pPr marL="1539378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 b="1">
                <a:solidFill>
                  <a:srgbClr val="335175"/>
                </a:solidFill>
                <a:latin typeface="AEWSBC+Arial-BoldMT"/>
                <a:cs typeface="AEWSBC+Arial-BoldMT"/>
              </a:rPr>
              <a:t>определение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66720" y="1519914"/>
            <a:ext cx="675856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c000"/>
                </a:solidFill>
                <a:latin typeface="AEWSBC+Arial-BoldMT"/>
                <a:cs typeface="AEWSBC+Arial-BoldMT"/>
              </a:rPr>
              <a:t>типологии</a:t>
            </a:r>
            <a:r>
              <a:rPr dirty="0" sz="32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3200" b="1">
                <a:solidFill>
                  <a:srgbClr val="ffc000"/>
                </a:solidFill>
                <a:latin typeface="AEWSBC+Arial-BoldMT"/>
                <a:cs typeface="AEWSBC+Arial-BoldMT"/>
              </a:rPr>
              <a:t>личности</a:t>
            </a:r>
            <a:r>
              <a:rPr dirty="0" sz="32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3200" b="1">
                <a:solidFill>
                  <a:srgbClr val="ffc000"/>
                </a:solidFill>
                <a:latin typeface="AEWSBC+Arial-BoldMT"/>
                <a:cs typeface="AEWSBC+Arial-BoldMT"/>
              </a:rPr>
              <a:t>ребенка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4354" y="1989676"/>
            <a:ext cx="3541414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AEWSBC+Arial-BoldMT"/>
                <a:cs typeface="AEWSBC+Arial-BoldMT"/>
              </a:rPr>
              <a:t>Дополнительное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AEWSBC+Arial-BoldMT"/>
                <a:cs typeface="AEWSBC+Arial-BoldMT"/>
              </a:rPr>
              <a:t>образование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AEWSBC+Arial-BoldMT"/>
                <a:cs typeface="AEWSBC+Arial-BoldMT"/>
              </a:rPr>
              <a:t>детей: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93910" y="2802057"/>
            <a:ext cx="8313678" cy="1005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Найди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себя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в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системе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дополнительного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образования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детей</a:t>
            </a:r>
          </a:p>
          <a:p>
            <a:pPr marL="3306969" marR="0">
              <a:lnSpc>
                <a:spcPts val="2292"/>
              </a:lnSpc>
              <a:spcBef>
                <a:spcPts val="519"/>
              </a:spcBef>
              <a:spcAft>
                <a:spcPts val="0"/>
              </a:spcAft>
            </a:pPr>
            <a:r>
              <a:rPr dirty="0" sz="2200" b="1">
                <a:solidFill>
                  <a:srgbClr val="335175"/>
                </a:solidFill>
                <a:latin typeface="AEWSBC+Arial-BoldMT"/>
                <a:cs typeface="AEWSBC+Arial-BoldMT"/>
              </a:rPr>
              <a:t>ИЛИ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4354" y="3269836"/>
            <a:ext cx="295071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AEWSBC+Arial-BoldMT"/>
                <a:cs typeface="AEWSBC+Arial-BoldMT"/>
              </a:rPr>
              <a:t>как</a:t>
            </a:r>
            <a:r>
              <a:rPr dirty="0" sz="2800" b="1">
                <a:solidFill>
                  <a:srgbClr val="ffffff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EWSBC+Arial-BoldMT"/>
                <a:cs typeface="AEWSBC+Arial-BoldMT"/>
              </a:rPr>
              <a:t>выбрать?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69207" y="3493445"/>
            <a:ext cx="7913836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Как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найти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то,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чем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вы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действительно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хотите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900" b="1">
                <a:solidFill>
                  <a:srgbClr val="335175"/>
                </a:solidFill>
                <a:latin typeface="AEWSBC+Arial-BoldMT"/>
                <a:cs typeface="AEWSBC+Arial-BoldMT"/>
              </a:rPr>
              <a:t>заниматься?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54531" y="4385403"/>
            <a:ext cx="549481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Н</a:t>
            </a:r>
            <a:r>
              <a:rPr dirty="0" sz="2800" spc="496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а</a:t>
            </a:r>
            <a:r>
              <a:rPr dirty="0" sz="2800" spc="496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п</a:t>
            </a:r>
            <a:r>
              <a:rPr dirty="0" sz="2800" spc="498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р</a:t>
            </a:r>
            <a:r>
              <a:rPr dirty="0" sz="2800" spc="498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а</a:t>
            </a:r>
            <a:r>
              <a:rPr dirty="0" sz="2800" spc="496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в</a:t>
            </a:r>
            <a:r>
              <a:rPr dirty="0" sz="2800" spc="500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л</a:t>
            </a:r>
            <a:r>
              <a:rPr dirty="0" sz="2800" spc="500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е</a:t>
            </a:r>
            <a:r>
              <a:rPr dirty="0" sz="2800" spc="498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н</a:t>
            </a:r>
            <a:r>
              <a:rPr dirty="0" sz="2800" spc="498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н</a:t>
            </a:r>
            <a:r>
              <a:rPr dirty="0" sz="2800" spc="498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о</a:t>
            </a:r>
            <a:r>
              <a:rPr dirty="0" sz="2800" spc="500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с</a:t>
            </a:r>
            <a:r>
              <a:rPr dirty="0" sz="2800" spc="500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т</a:t>
            </a:r>
            <a:r>
              <a:rPr dirty="0" sz="2800" spc="498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5175"/>
                </a:solidFill>
                <a:latin typeface="Georgia"/>
                <a:cs typeface="Georgia"/>
              </a:rPr>
              <a:t>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45181" y="6090140"/>
            <a:ext cx="1103188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756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СОЦИАЛЬНО-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ГУМАНИТАРНАЯ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96566" y="6089318"/>
            <a:ext cx="1122412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ФИЗКУЛЬТУРНО-</a:t>
            </a:r>
          </a:p>
          <a:p>
            <a:pPr marL="92868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СПОРТИВНАЯ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537985" y="6089318"/>
            <a:ext cx="1109947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443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ТУРИСТСКО-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КРАЕВЕДЧЕСКАЯ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45435" y="6166263"/>
            <a:ext cx="2845747" cy="325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ЕСТЕСТВЕННОНАУЧНАЯ</a:t>
            </a:r>
            <a:r>
              <a:rPr dirty="0" sz="1000" spc="82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ХУДОЖЕСТВЕННАЯ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30413" y="6166261"/>
            <a:ext cx="971041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ТЕХНИЧЕСКАЯ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722" y="173235"/>
            <a:ext cx="269804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Итак,</a:t>
            </a: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 </a:t>
            </a: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выбор</a:t>
            </a: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 </a:t>
            </a: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сделан…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213" y="493847"/>
            <a:ext cx="12834617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Рекомендации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робота-советника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следующие: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для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выбранного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типа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рекомендуются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программы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дополнительного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образования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детей</a:t>
            </a:r>
            <a:r>
              <a:rPr dirty="0" sz="1400" spc="115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технической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и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(или)</a:t>
            </a:r>
            <a:r>
              <a:rPr dirty="0" sz="1400" spc="-74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естественнонаучной</a:t>
            </a:r>
            <a:r>
              <a:rPr dirty="0" sz="1400" spc="-37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направленности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4393" y="1350216"/>
            <a:ext cx="1573140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Ребенок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узнает,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например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про: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23949" y="1440383"/>
            <a:ext cx="20429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Что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получит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в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итоге: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83209" y="1461966"/>
            <a:ext cx="70112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Цель: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61988" y="1461966"/>
            <a:ext cx="14926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Где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обучаться?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13094" y="1748580"/>
            <a:ext cx="2557745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ет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разработать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и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изготовить: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26712" y="1786046"/>
            <a:ext cx="2181373" cy="1119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развитие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интереса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детей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к:</a:t>
            </a:r>
          </a:p>
          <a:p>
            <a:pPr marL="0" marR="0">
              <a:lnSpc>
                <a:spcPts val="1302"/>
              </a:lnSpc>
              <a:spcBef>
                <a:spcPts val="14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2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инженерно-техническим</a:t>
            </a:r>
          </a:p>
          <a:p>
            <a:pPr marL="171450" marR="0">
              <a:lnSpc>
                <a:spcPts val="125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информационным</a:t>
            </a:r>
          </a:p>
          <a:p>
            <a:pPr marL="17145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технологиям;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226809" y="1814076"/>
            <a:ext cx="1258216" cy="668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«Кванториум»</a:t>
            </a:r>
          </a:p>
          <a:p>
            <a:pPr marL="9427" marR="0">
              <a:lnSpc>
                <a:spcPts val="1250"/>
              </a:lnSpc>
              <a:spcBef>
                <a:spcPts val="91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«Точка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роста»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14197" y="1873539"/>
            <a:ext cx="1147774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Моделирование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91275" y="1940947"/>
            <a:ext cx="3387751" cy="6276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игрушку,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сувенир,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модель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самолета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или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машины,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детали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и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узлы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для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моделей,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изготавливаемых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в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рамках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других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технических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объединений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и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т.п.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10253" y="2257680"/>
            <a:ext cx="1347266" cy="683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Программирование</a:t>
            </a:r>
          </a:p>
          <a:p>
            <a:pPr marL="4495" marR="0">
              <a:lnSpc>
                <a:spcPts val="1041"/>
              </a:lnSpc>
              <a:spcBef>
                <a:spcPts val="1847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Робототехника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312625" y="2444490"/>
            <a:ext cx="814461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«IT-куб»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682989" y="2521841"/>
            <a:ext cx="2769284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ся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пользоваться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программами: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0268" y="2611619"/>
            <a:ext cx="971041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ТЕХНИЧЕСКАЯ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826712" y="2695126"/>
            <a:ext cx="1561269" cy="57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2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конструкторской</a:t>
            </a:r>
          </a:p>
          <a:p>
            <a:pPr marL="171450" marR="0">
              <a:lnSpc>
                <a:spcPts val="12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деятельности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300529" y="2706900"/>
            <a:ext cx="2055822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Учреждения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дополнительного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образования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детей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51927" y="2774774"/>
            <a:ext cx="2768937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38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идеомонтажа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и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обработки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видео,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аудио,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омпьютерной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графики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307127" y="3082374"/>
            <a:ext cx="1549236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Иные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организации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03410" y="3419387"/>
            <a:ext cx="771694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Где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записаться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программы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технической</a:t>
            </a:r>
            <a:r>
              <a:rPr dirty="0" sz="2000" spc="-48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направленности?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581225" y="3473391"/>
            <a:ext cx="63467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335175"/>
                </a:solidFill>
                <a:latin typeface="Calibri"/>
                <a:cs typeface="Calibri"/>
                <a:hlinkClick r:id="rId3"/>
              </a:rPr>
              <a:t>ЖМИ-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474215" y="3473391"/>
            <a:ext cx="676795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5175"/>
                </a:solidFill>
                <a:latin typeface="Calibri"/>
                <a:cs typeface="Calibri"/>
                <a:hlinkClick r:id="rId3"/>
              </a:rPr>
              <a:t>-СЮДА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99633" y="4278533"/>
            <a:ext cx="1710236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Ребенок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узнает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о: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153805" y="4281629"/>
            <a:ext cx="70112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Цель: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850676" y="4275029"/>
            <a:ext cx="20429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Что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получит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в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итоге: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154666" y="4275029"/>
            <a:ext cx="1531891" cy="125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Где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обучаться?</a:t>
            </a:r>
          </a:p>
          <a:p>
            <a:pPr marL="145539" marR="0">
              <a:lnSpc>
                <a:spcPts val="1250"/>
              </a:lnSpc>
              <a:spcBef>
                <a:spcPts val="84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«Кванториум»</a:t>
            </a:r>
          </a:p>
          <a:p>
            <a:pPr marL="154967" marR="0">
              <a:lnSpc>
                <a:spcPts val="1250"/>
              </a:lnSpc>
              <a:spcBef>
                <a:spcPts val="91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«Точка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роста»</a:t>
            </a:r>
          </a:p>
          <a:p>
            <a:pPr marL="224047" marR="0">
              <a:lnSpc>
                <a:spcPts val="1250"/>
              </a:lnSpc>
              <a:spcBef>
                <a:spcPts val="91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Центр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«Поиск»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891433" y="4529853"/>
            <a:ext cx="916111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развитие: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310472" y="4536939"/>
            <a:ext cx="1143344" cy="394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научится: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510780" y="4677515"/>
            <a:ext cx="796416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Медицине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891433" y="4707412"/>
            <a:ext cx="2519683" cy="1307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2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познавательной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активности;</a:t>
            </a:r>
          </a:p>
          <a:p>
            <a:pPr marL="0" marR="0">
              <a:lnSpc>
                <a:spcPts val="1302"/>
              </a:lnSpc>
              <a:spcBef>
                <a:spcPts val="13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2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самостоятельности;</a:t>
            </a:r>
          </a:p>
          <a:p>
            <a:pPr marL="0" marR="0">
              <a:lnSpc>
                <a:spcPts val="1302"/>
              </a:lnSpc>
              <a:spcBef>
                <a:spcPts val="18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2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любознательности,</a:t>
            </a:r>
          </a:p>
          <a:p>
            <a:pPr marL="0" marR="0">
              <a:lnSpc>
                <a:spcPts val="12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формирование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интереса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к</a:t>
            </a:r>
          </a:p>
          <a:p>
            <a:pPr marL="0" marR="0">
              <a:lnSpc>
                <a:spcPts val="1250"/>
              </a:lnSpc>
              <a:spcBef>
                <a:spcPts val="1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научно-исследовательской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деятельности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обучающихся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947265" y="4777202"/>
            <a:ext cx="2931345" cy="6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05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проводить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наблюдения;</a:t>
            </a:r>
          </a:p>
          <a:p>
            <a:pPr marL="0" marR="0">
              <a:lnSpc>
                <a:spcPts val="109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05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ставить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эксперименты;</a:t>
            </a:r>
          </a:p>
          <a:p>
            <a:pPr marL="0" marR="0">
              <a:lnSpc>
                <a:spcPts val="109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05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работать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с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химическим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оборудованием.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19843" y="5069167"/>
            <a:ext cx="575344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Химии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984720" y="5324260"/>
            <a:ext cx="3064508" cy="3943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объяснять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причины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возникновения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530441" y="5453019"/>
            <a:ext cx="740916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Экологии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359066" y="5451615"/>
            <a:ext cx="2055822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Учреждения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дополнительного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образования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детей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156170" y="5512461"/>
            <a:ext cx="1921462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экологических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проблем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04832" y="5737350"/>
            <a:ext cx="1486101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ЕСТЕСТВЕННОНАУЧНАЯ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984720" y="5734724"/>
            <a:ext cx="2827820" cy="394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оказывать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первую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доврачебную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380525" y="5841887"/>
            <a:ext cx="1549236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Иные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организации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156170" y="5922925"/>
            <a:ext cx="790202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помощь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875677" y="6237990"/>
            <a:ext cx="872321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Где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записаться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программы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естественнонаучной</a:t>
            </a:r>
            <a:r>
              <a:rPr dirty="0" sz="20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направленности?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0732905" y="6302808"/>
            <a:ext cx="63467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335175"/>
                </a:solidFill>
                <a:latin typeface="Calibri"/>
                <a:cs typeface="Calibri"/>
                <a:hlinkClick r:id="rId4"/>
              </a:rPr>
              <a:t>ЖМИ-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625895" y="6302808"/>
            <a:ext cx="676795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5175"/>
                </a:solidFill>
                <a:latin typeface="Calibri"/>
                <a:cs typeface="Calibri"/>
                <a:hlinkClick r:id="rId4"/>
              </a:rPr>
              <a:t>-СЮДА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722" y="173235"/>
            <a:ext cx="269804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Итак,</a:t>
            </a: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 </a:t>
            </a: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выбор</a:t>
            </a: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 </a:t>
            </a: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сделан…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215" y="669323"/>
            <a:ext cx="13683946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Рекомендации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робота-советника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следующие: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Для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выбранного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типа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рекомендуются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программы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дополнительного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образования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детей</a:t>
            </a:r>
            <a:r>
              <a:rPr dirty="0" sz="1400" spc="107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социально-гуманитарной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и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(или)</a:t>
            </a:r>
            <a:r>
              <a:rPr dirty="0" sz="1400" spc="-39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художественной</a:t>
            </a:r>
            <a:r>
              <a:rPr dirty="0" sz="1400" spc="-124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направленности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03022" y="1568537"/>
            <a:ext cx="14926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Где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обучаться?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9324" y="1607367"/>
            <a:ext cx="1710236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Ребенок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узнает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о: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43000" y="1601108"/>
            <a:ext cx="20429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Что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получит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в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итоге: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45663" y="1641849"/>
            <a:ext cx="70112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Цель: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65404" y="1908869"/>
            <a:ext cx="3178777" cy="1124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вступать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в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диалог;</a:t>
            </a:r>
          </a:p>
          <a:p>
            <a:pPr marL="0" marR="0">
              <a:lnSpc>
                <a:spcPts val="1302"/>
              </a:lnSpc>
              <a:spcBef>
                <a:spcPts val="13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обосновывать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свою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точку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зрения</a:t>
            </a:r>
          </a:p>
          <a:p>
            <a:pPr marL="171450" marR="0">
              <a:lnSpc>
                <a:spcPts val="125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с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окружающими;</a:t>
            </a:r>
          </a:p>
          <a:p>
            <a:pPr marL="0" marR="0">
              <a:lnSpc>
                <a:spcPts val="1302"/>
              </a:lnSpc>
              <a:spcBef>
                <a:spcPts val="14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адекватно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адаптироваться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в</a:t>
            </a:r>
          </a:p>
          <a:p>
            <a:pPr marL="171450" marR="0">
              <a:lnSpc>
                <a:spcPts val="125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изменяющемся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мире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95189" y="1966399"/>
            <a:ext cx="1470015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Волонтерской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работе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273486" y="1964913"/>
            <a:ext cx="2055822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Учреждения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дополнительного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образования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детей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71135" y="2150842"/>
            <a:ext cx="2175080" cy="753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формирование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готовности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к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самореализации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в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социуме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97019" y="2325449"/>
            <a:ext cx="1223925" cy="6593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Профориентации</a:t>
            </a:r>
          </a:p>
          <a:p>
            <a:pPr marL="6688" marR="0">
              <a:lnSpc>
                <a:spcPts val="1041"/>
              </a:lnSpc>
              <a:spcBef>
                <a:spcPts val="1657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РДШ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294944" y="2375653"/>
            <a:ext cx="1298319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Центр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«Поиск»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294944" y="2735559"/>
            <a:ext cx="1549236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Иные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организации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1273" y="2877065"/>
            <a:ext cx="1103188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756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СОЦИАЛЬНО-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ГУМАНИТАРНАЯ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78660" y="3456458"/>
            <a:ext cx="939298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Где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записаться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программы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социально-гуманитарной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направленности?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668068" y="3509189"/>
            <a:ext cx="63467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335175"/>
                </a:solidFill>
                <a:latin typeface="Calibri"/>
                <a:cs typeface="Calibri"/>
                <a:hlinkClick r:id="rId3"/>
              </a:rPr>
              <a:t>ЖМИ-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561058" y="3509189"/>
            <a:ext cx="676795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5175"/>
                </a:solidFill>
                <a:latin typeface="Calibri"/>
                <a:cs typeface="Calibri"/>
                <a:hlinkClick r:id="rId3"/>
              </a:rPr>
              <a:t>-СЮДА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99633" y="4278533"/>
            <a:ext cx="1710236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Ребенок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узнает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о: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597536" y="4279479"/>
            <a:ext cx="70112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Цель: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565022" y="4294777"/>
            <a:ext cx="20429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Что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получит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в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итоге: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154666" y="4275029"/>
            <a:ext cx="14926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Где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обучаться?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625491" y="4602317"/>
            <a:ext cx="2987508" cy="1124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самореализоваться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в</a:t>
            </a:r>
          </a:p>
          <a:p>
            <a:pPr marL="171450" marR="0">
              <a:lnSpc>
                <a:spcPts val="12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творчестве;</a:t>
            </a:r>
          </a:p>
          <a:p>
            <a:pPr marL="0" marR="0">
              <a:lnSpc>
                <a:spcPts val="1302"/>
              </a:lnSpc>
              <a:spcBef>
                <a:spcPts val="19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появится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эстетический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вкус;</a:t>
            </a:r>
          </a:p>
          <a:p>
            <a:pPr marL="0" marR="0">
              <a:lnSpc>
                <a:spcPts val="1302"/>
              </a:lnSpc>
              <a:spcBef>
                <a:spcPts val="13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получит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ценностное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отношение</a:t>
            </a:r>
          </a:p>
          <a:p>
            <a:pPr marL="171450" marR="0">
              <a:lnSpc>
                <a:spcPts val="125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к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искусству;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21934" y="4621938"/>
            <a:ext cx="991691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Хореографии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309911" y="4716841"/>
            <a:ext cx="1724142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Детские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художественные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школы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336721" y="4778613"/>
            <a:ext cx="1878217" cy="753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развитие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общей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эстетической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культуры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обучающихся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21934" y="4981473"/>
            <a:ext cx="1863538" cy="696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Театральной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деятельности</a:t>
            </a:r>
          </a:p>
          <a:p>
            <a:pPr marL="735" marR="0">
              <a:lnSpc>
                <a:spcPts val="1041"/>
              </a:lnSpc>
              <a:spcBef>
                <a:spcPts val="195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Фотостудии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302173" y="5156277"/>
            <a:ext cx="1435703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Музыкальные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школы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267838" y="5473687"/>
            <a:ext cx="2055822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Учреждения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дополнительного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образования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детей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71028" y="5503967"/>
            <a:ext cx="1242342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ХУДОЖЕСТВЕННАЯ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625491" y="5516717"/>
            <a:ext cx="2250014" cy="575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приобретет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творческое</a:t>
            </a:r>
          </a:p>
          <a:p>
            <a:pPr marL="171450" marR="0">
              <a:lnSpc>
                <a:spcPts val="12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воображение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310796" y="5929128"/>
            <a:ext cx="1549236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Иные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организации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271787" y="6228273"/>
            <a:ext cx="823859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Где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записаться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программы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художественной</a:t>
            </a:r>
            <a:r>
              <a:rPr dirty="0" sz="2000" spc="-1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направленности?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633997" y="6306838"/>
            <a:ext cx="63467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335175"/>
                </a:solidFill>
                <a:latin typeface="Calibri"/>
                <a:cs typeface="Calibri"/>
                <a:hlinkClick r:id="rId4"/>
              </a:rPr>
              <a:t>ЖМИ-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526987" y="6306838"/>
            <a:ext cx="676795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5175"/>
                </a:solidFill>
                <a:latin typeface="Calibri"/>
                <a:cs typeface="Calibri"/>
                <a:hlinkClick r:id="rId4"/>
              </a:rPr>
              <a:t>-СЮДА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722" y="173235"/>
            <a:ext cx="269804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Итак,</a:t>
            </a: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 </a:t>
            </a: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выбор</a:t>
            </a: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 </a:t>
            </a:r>
            <a:r>
              <a:rPr dirty="0" sz="1800">
                <a:solidFill>
                  <a:srgbClr val="335175"/>
                </a:solidFill>
                <a:latin typeface="TFJNAA+ArialMT"/>
                <a:cs typeface="TFJNAA+ArialMT"/>
              </a:rPr>
              <a:t>сделан…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214" y="541132"/>
            <a:ext cx="13048835" cy="878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Рекомендации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робота-советника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следующие: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Для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выбранного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типа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рекомендуются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программы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дополнительного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образования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35175"/>
                </a:solidFill>
                <a:latin typeface="Calibri"/>
                <a:cs typeface="Calibri"/>
              </a:rPr>
              <a:t>детей</a:t>
            </a:r>
            <a:r>
              <a:rPr dirty="0" sz="1400" spc="107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туристско-краеведческой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и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(или)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физкультурно-спортивной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 b="1">
                <a:solidFill>
                  <a:srgbClr val="335175"/>
                </a:solidFill>
                <a:latin typeface="Calibri"/>
                <a:cs typeface="Calibri"/>
              </a:rPr>
              <a:t>направленности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03022" y="1568537"/>
            <a:ext cx="14926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Где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обучаться?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43000" y="1601108"/>
            <a:ext cx="20429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Что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получит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в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итоге: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47989" y="1622435"/>
            <a:ext cx="1710236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Ребенок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узнает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о: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45663" y="1641849"/>
            <a:ext cx="70112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Цель: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01531" y="1822582"/>
            <a:ext cx="1548358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создание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условий,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48063" y="1908869"/>
            <a:ext cx="3336572" cy="14901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навыки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туристского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быта,</a:t>
            </a:r>
          </a:p>
          <a:p>
            <a:pPr marL="171450" marR="0">
              <a:lnSpc>
                <a:spcPts val="12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ориентирования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на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местности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и</a:t>
            </a:r>
          </a:p>
          <a:p>
            <a:pPr marL="171450" marR="0">
              <a:lnSpc>
                <a:spcPts val="1250"/>
              </a:lnSpc>
              <a:spcBef>
                <a:spcPts val="18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карте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основы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техники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пешеходного</a:t>
            </a:r>
          </a:p>
          <a:p>
            <a:pPr marL="17145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туризма;</a:t>
            </a:r>
          </a:p>
          <a:p>
            <a:pPr marL="0" marR="0">
              <a:lnSpc>
                <a:spcPts val="1302"/>
              </a:lnSpc>
              <a:spcBef>
                <a:spcPts val="197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сформированное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ответственное</a:t>
            </a:r>
          </a:p>
          <a:p>
            <a:pPr marL="171450" marR="0">
              <a:lnSpc>
                <a:spcPts val="12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отношение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к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сохранению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традиций</a:t>
            </a:r>
          </a:p>
          <a:p>
            <a:pPr marL="17145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и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истории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своего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края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и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России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80016" y="1965421"/>
            <a:ext cx="1430928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Спортивном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туризме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73486" y="1964913"/>
            <a:ext cx="2055822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Учреждения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дополнительного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образования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детей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01531" y="2005462"/>
            <a:ext cx="2603864" cy="1301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способствующих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развитию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у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обучающихся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познавательного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исследовательского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интереса</a:t>
            </a:r>
          </a:p>
          <a:p>
            <a:pPr marL="0" marR="0">
              <a:lnSpc>
                <a:spcPts val="1250"/>
              </a:lnSpc>
              <a:spcBef>
                <a:spcPts val="1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к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краеведению,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приобщения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к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культурному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наследию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</a:t>
            </a:r>
          </a:p>
          <a:p>
            <a:pPr marL="0" marR="0">
              <a:lnSpc>
                <a:spcPts val="1250"/>
              </a:lnSpc>
              <a:spcBef>
                <a:spcPts val="1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истории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в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крае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56524" y="2311792"/>
            <a:ext cx="1377260" cy="696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491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Туризме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и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экологии</a:t>
            </a:r>
          </a:p>
          <a:p>
            <a:pPr marL="0" marR="0">
              <a:lnSpc>
                <a:spcPts val="1041"/>
              </a:lnSpc>
              <a:spcBef>
                <a:spcPts val="1948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Краеведении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2633" y="2724393"/>
            <a:ext cx="1109947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443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ТУРИСТСКО-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КРАЕВЕДЧЕСКАЯ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294944" y="2735559"/>
            <a:ext cx="1549236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Иные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организации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0558" y="3456458"/>
            <a:ext cx="936563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Где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записаться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программы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туристско-краеведческой</a:t>
            </a:r>
            <a:r>
              <a:rPr dirty="0" sz="2000" spc="-98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направленности?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743350" y="3511333"/>
            <a:ext cx="63467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335175"/>
                </a:solidFill>
                <a:latin typeface="Calibri"/>
                <a:cs typeface="Calibri"/>
                <a:hlinkClick r:id="rId3"/>
              </a:rPr>
              <a:t>ЖМИ-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636340" y="3511333"/>
            <a:ext cx="676795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5175"/>
                </a:solidFill>
                <a:latin typeface="Calibri"/>
                <a:cs typeface="Calibri"/>
                <a:hlinkClick r:id="rId3"/>
              </a:rPr>
              <a:t>-СЮДА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56523" y="4278533"/>
            <a:ext cx="2036229" cy="10680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3109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Ребенок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узнает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о:</a:t>
            </a:r>
          </a:p>
          <a:p>
            <a:pPr marL="0" marR="0">
              <a:lnSpc>
                <a:spcPts val="1041"/>
              </a:lnSpc>
              <a:spcBef>
                <a:spcPts val="1577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Спортивном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скалолазании</a:t>
            </a:r>
          </a:p>
          <a:p>
            <a:pPr marL="0" marR="0">
              <a:lnSpc>
                <a:spcPts val="1041"/>
              </a:lnSpc>
              <a:spcBef>
                <a:spcPts val="159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Подвижных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спортивных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играх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50676" y="4275029"/>
            <a:ext cx="20429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Что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получит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в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итоге: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154666" y="4275029"/>
            <a:ext cx="14926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Где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обучаться?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46507" y="4427153"/>
            <a:ext cx="70112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335175"/>
                </a:solidFill>
                <a:latin typeface="Calibri"/>
                <a:cs typeface="Calibri"/>
              </a:rPr>
              <a:t>Цель: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340652" y="4634685"/>
            <a:ext cx="2021109" cy="394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научится</a:t>
            </a:r>
            <a:r>
              <a:rPr dirty="0" sz="1200" spc="-2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выполнять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498830" y="4698099"/>
            <a:ext cx="2486791" cy="1301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формирование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здорового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образа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жизни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на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основе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физического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воспитания</a:t>
            </a:r>
          </a:p>
          <a:p>
            <a:pPr marL="0" marR="0">
              <a:lnSpc>
                <a:spcPts val="1250"/>
              </a:lnSpc>
              <a:spcBef>
                <a:spcPts val="1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личности,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получения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начальных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знаний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</a:t>
            </a:r>
          </a:p>
          <a:p>
            <a:pPr marL="0" marR="0">
              <a:lnSpc>
                <a:spcPts val="1250"/>
              </a:lnSpc>
              <a:spcBef>
                <a:spcPts val="1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физической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культуре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спорте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336766" y="4776780"/>
            <a:ext cx="1354982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Учреждения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спорта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512102" y="4822885"/>
            <a:ext cx="2386542" cy="753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физические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упражнения,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направленные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на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развитие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физических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качеств;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310973" y="5257591"/>
            <a:ext cx="2055822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Учреждения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дополнительного</a:t>
            </a:r>
          </a:p>
          <a:p>
            <a:pPr marL="0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образования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TFJNAA+ArialMT"/>
                <a:cs typeface="TFJNAA+ArialMT"/>
              </a:rPr>
              <a:t>детей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44495" y="5355403"/>
            <a:ext cx="1268170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Фигурном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TFJNAA+ArialMT"/>
                <a:cs typeface="TFJNAA+ArialMT"/>
              </a:rPr>
              <a:t>катании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340652" y="5366205"/>
            <a:ext cx="2452910" cy="7586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USBUPL+Wingdings-Regular"/>
                <a:cs typeface="USBUPL+Wingdings-Regular"/>
              </a:rPr>
              <a:t>§</a:t>
            </a:r>
            <a:r>
              <a:rPr dirty="0" sz="1250" spc="4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приобретет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навыки</a:t>
            </a:r>
          </a:p>
          <a:p>
            <a:pPr marL="171450" marR="0">
              <a:lnSpc>
                <a:spcPts val="12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публичных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выступлений,</a:t>
            </a:r>
          </a:p>
          <a:p>
            <a:pPr marL="171450" marR="0">
              <a:lnSpc>
                <a:spcPts val="1250"/>
              </a:lnSpc>
              <a:spcBef>
                <a:spcPts val="18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волевые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EWSBC+Arial-BoldMT"/>
                <a:cs typeface="AEWSBC+Arial-BoldMT"/>
              </a:rPr>
              <a:t>качества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75782" y="5513865"/>
            <a:ext cx="1122412" cy="475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ФИЗКУЛЬТУРНО-</a:t>
            </a:r>
          </a:p>
          <a:p>
            <a:pPr marL="92868" marR="0">
              <a:lnSpc>
                <a:spcPts val="10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000" b="1">
                <a:solidFill>
                  <a:srgbClr val="335175"/>
                </a:solidFill>
                <a:latin typeface="Calibri"/>
                <a:cs typeface="Calibri"/>
              </a:rPr>
              <a:t>СПОРТИВНАЯ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336766" y="5748002"/>
            <a:ext cx="1549236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Иные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TFJNAA+ArialMT"/>
                <a:cs typeface="TFJNAA+ArialMT"/>
              </a:rPr>
              <a:t>организации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322396" y="6233149"/>
            <a:ext cx="948090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Где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записаться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программы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физкультурно-спортивной</a:t>
            </a:r>
            <a:r>
              <a:rPr dirty="0" sz="2000" spc="-137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направленности?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743350" y="6290086"/>
            <a:ext cx="63467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335175"/>
                </a:solidFill>
                <a:latin typeface="Calibri"/>
                <a:cs typeface="Calibri"/>
                <a:hlinkClick r:id="rId4"/>
              </a:rPr>
              <a:t>ЖМИ-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636340" y="6290086"/>
            <a:ext cx="676795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5175"/>
                </a:solidFill>
                <a:latin typeface="Calibri"/>
                <a:cs typeface="Calibri"/>
                <a:hlinkClick r:id="rId4"/>
              </a:rPr>
              <a:t>-СЮДА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42517" y="303469"/>
            <a:ext cx="8968092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Четыре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темперамента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у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детей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и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взрослых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800" spc="-21" b="1">
                <a:solidFill>
                  <a:srgbClr val="335175"/>
                </a:solidFill>
                <a:latin typeface="AEWSBC+Arial-BoldMT"/>
                <a:cs typeface="AEWSBC+Arial-BoldMT"/>
              </a:rPr>
              <a:t>(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общительный,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замкнут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82650" y="1407764"/>
            <a:ext cx="2203909" cy="148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Georgia"/>
                <a:cs typeface="Georgia"/>
              </a:rPr>
              <a:t>Информация</a:t>
            </a:r>
            <a:r>
              <a:rPr dirty="0" sz="1900" spc="-4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808080"/>
                </a:solidFill>
                <a:latin typeface="Georgia"/>
                <a:cs typeface="Georgia"/>
              </a:rPr>
              <a:t>по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Georgia"/>
                <a:cs typeface="Georgia"/>
              </a:rPr>
              <a:t>определению</a:t>
            </a:r>
          </a:p>
          <a:p>
            <a:pPr marL="0" marR="0">
              <a:lnSpc>
                <a:spcPts val="1979"/>
              </a:lnSpc>
              <a:spcBef>
                <a:spcPts val="250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Georgia"/>
                <a:cs typeface="Georgia"/>
              </a:rPr>
              <a:t>темперамента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Georgia"/>
                <a:cs typeface="Georgia"/>
              </a:rPr>
              <a:t>ребенка</a:t>
            </a:r>
            <a:r>
              <a:rPr dirty="0" sz="1900" spc="-5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808080"/>
                </a:solidFill>
                <a:latin typeface="Georgia"/>
                <a:cs typeface="Georgia"/>
              </a:rPr>
              <a:t>для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2626" y="1502692"/>
            <a:ext cx="8540868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К</a:t>
            </a: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какой</a:t>
            </a: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группе</a:t>
            </a: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больше</a:t>
            </a: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подходит</a:t>
            </a: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Ваш</a:t>
            </a: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0e1c9"/>
                </a:solidFill>
                <a:latin typeface="Calibri"/>
                <a:cs typeface="Calibri"/>
              </a:rPr>
              <a:t>ребенок?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К</a:t>
            </a: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какой</a:t>
            </a: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группе</a:t>
            </a: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ты</a:t>
            </a: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больше</a:t>
            </a: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всего</a:t>
            </a: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859bb1"/>
                </a:solidFill>
                <a:latin typeface="Calibri"/>
                <a:cs typeface="Calibri"/>
              </a:rPr>
              <a:t>подходишь?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82650" y="2566004"/>
            <a:ext cx="1415281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Georgia"/>
                <a:cs typeface="Georgia"/>
              </a:rPr>
              <a:t>родителя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82650" y="2856563"/>
            <a:ext cx="2686800" cy="1823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Cambria"/>
                <a:cs typeface="Cambria"/>
              </a:rPr>
              <a:t>(</a:t>
            </a:r>
            <a:r>
              <a:rPr dirty="0" sz="1900">
                <a:solidFill>
                  <a:srgbClr val="808080"/>
                </a:solidFill>
                <a:latin typeface="Georgia"/>
                <a:cs typeface="Georgia"/>
              </a:rPr>
              <a:t>законного</a:t>
            </a:r>
          </a:p>
          <a:p>
            <a:pPr marL="0" marR="0">
              <a:lnSpc>
                <a:spcPts val="1979"/>
              </a:lnSpc>
              <a:spcBef>
                <a:spcPts val="292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Georgia"/>
                <a:cs typeface="Georgia"/>
              </a:rPr>
              <a:t>представителя</a:t>
            </a:r>
            <a:r>
              <a:rPr dirty="0" sz="1900">
                <a:solidFill>
                  <a:srgbClr val="808080"/>
                </a:solidFill>
                <a:latin typeface="Cambria"/>
                <a:cs typeface="Cambria"/>
              </a:rPr>
              <a:t>)</a:t>
            </a:r>
            <a:r>
              <a:rPr dirty="0" sz="1900">
                <a:solidFill>
                  <a:srgbClr val="808080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808080"/>
                </a:solidFill>
                <a:latin typeface="Georgia"/>
                <a:cs typeface="Georgia"/>
              </a:rPr>
              <a:t>и</a:t>
            </a:r>
          </a:p>
          <a:p>
            <a:pPr marL="0" marR="0">
              <a:lnSpc>
                <a:spcPts val="1979"/>
              </a:lnSpc>
              <a:spcBef>
                <a:spcPts val="341"/>
              </a:spcBef>
              <a:spcAft>
                <a:spcPts val="0"/>
              </a:spcAft>
            </a:pPr>
            <a:r>
              <a:rPr dirty="0" sz="1900">
                <a:solidFill>
                  <a:srgbClr val="808080"/>
                </a:solidFill>
                <a:latin typeface="Georgia"/>
                <a:cs typeface="Georgia"/>
              </a:rPr>
              <a:t>детей</a:t>
            </a:r>
            <a:r>
              <a:rPr dirty="0" sz="1900">
                <a:solidFill>
                  <a:srgbClr val="808080"/>
                </a:solidFill>
                <a:latin typeface="Cambria"/>
                <a:cs typeface="Cambria"/>
              </a:rPr>
              <a:t>,</a:t>
            </a:r>
          </a:p>
          <a:p>
            <a:pPr marL="0" marR="0">
              <a:lnSpc>
                <a:spcPts val="2083"/>
              </a:lnSpc>
              <a:spcBef>
                <a:spcPts val="342"/>
              </a:spcBef>
              <a:spcAft>
                <a:spcPts val="0"/>
              </a:spcAft>
            </a:pPr>
            <a:r>
              <a:rPr dirty="0" sz="2000" b="1">
                <a:solidFill>
                  <a:srgbClr val="808080"/>
                </a:solidFill>
                <a:latin typeface="Georgia"/>
                <a:cs typeface="Georgia"/>
              </a:rPr>
              <a:t>достигших</a:t>
            </a:r>
            <a:r>
              <a:rPr dirty="0" sz="2000" spc="-52" b="1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808080"/>
                </a:solidFill>
                <a:latin typeface="Cambria"/>
                <a:cs typeface="Cambria"/>
              </a:rPr>
              <a:t>14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808080"/>
                </a:solidFill>
                <a:latin typeface="Georgia"/>
                <a:cs typeface="Georgia"/>
              </a:rPr>
              <a:t>летнего</a:t>
            </a:r>
            <a:r>
              <a:rPr dirty="0" sz="2000" spc="-55" b="1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808080"/>
                </a:solidFill>
                <a:latin typeface="Georgia"/>
                <a:cs typeface="Georgia"/>
              </a:rPr>
              <a:t>возраста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94557" y="2936087"/>
            <a:ext cx="4833681" cy="1308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решительный</a:t>
            </a:r>
            <a:r>
              <a:rPr dirty="0" sz="2000" spc="154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коммуникабельный</a:t>
            </a:r>
          </a:p>
          <a:p>
            <a:pPr marL="294643" marR="0">
              <a:lnSpc>
                <a:spcPts val="2083"/>
              </a:lnSpc>
              <a:spcBef>
                <a:spcPts val="302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легко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взаимодействует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окружающ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30838" y="3667577"/>
            <a:ext cx="269912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Общительный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94586" y="4759766"/>
            <a:ext cx="2822674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Замкнутый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85487" y="4940299"/>
            <a:ext cx="2596538" cy="1307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спокойный</a:t>
            </a:r>
          </a:p>
          <a:p>
            <a:pPr marL="603012" marR="0">
              <a:lnSpc>
                <a:spcPts val="2083"/>
              </a:lnSpc>
              <a:spcBef>
                <a:spcPts val="3123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обособленный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91740" y="5593769"/>
            <a:ext cx="173930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осторожный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42517" y="303469"/>
            <a:ext cx="8221844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Четыре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темперамента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у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детей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и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взрослых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800" spc="-21" b="1">
                <a:solidFill>
                  <a:srgbClr val="335175"/>
                </a:solidFill>
                <a:latin typeface="AEWSBC+Arial-BoldMT"/>
                <a:cs typeface="AEWSBC+Arial-BoldMT"/>
              </a:rPr>
              <a:t>(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задача,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2800" spc="-16" b="1">
                <a:solidFill>
                  <a:srgbClr val="ffc000"/>
                </a:solidFill>
                <a:latin typeface="AEWSBC+Arial-BoldMT"/>
                <a:cs typeface="AEWSBC+Arial-BoldMT"/>
              </a:rPr>
              <a:t>отношения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4096" y="1514042"/>
            <a:ext cx="6148567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или</a:t>
            </a: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склонен</a:t>
            </a: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к</a:t>
            </a: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обучению</a:t>
            </a: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в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коллективе,</a:t>
            </a: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команде</a:t>
            </a: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(творческим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ea85aa"/>
                </a:solidFill>
                <a:latin typeface="Calibri"/>
                <a:cs typeface="Calibri"/>
              </a:rPr>
              <a:t>отношениям)?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000" y="1636107"/>
            <a:ext cx="6220290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6ac8d6"/>
                </a:solidFill>
                <a:latin typeface="Calibri"/>
                <a:cs typeface="Calibri"/>
              </a:rPr>
              <a:t>Ориентирован</a:t>
            </a:r>
            <a:r>
              <a:rPr dirty="0" sz="3200" b="1">
                <a:solidFill>
                  <a:srgbClr val="6ac8d6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6ac8d6"/>
                </a:solidFill>
                <a:latin typeface="Calibri"/>
                <a:cs typeface="Calibri"/>
              </a:rPr>
              <a:t>на</a:t>
            </a:r>
            <a:r>
              <a:rPr dirty="0" sz="3200" b="1">
                <a:solidFill>
                  <a:srgbClr val="6ac8d6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6ac8d6"/>
                </a:solidFill>
                <a:latin typeface="Calibri"/>
                <a:cs typeface="Calibri"/>
              </a:rPr>
              <a:t>выполнение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6ac8d6"/>
                </a:solidFill>
                <a:latin typeface="Calibri"/>
                <a:cs typeface="Calibri"/>
              </a:rPr>
              <a:t>задачи?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1656" y="3337635"/>
            <a:ext cx="66332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40095" y="3536582"/>
            <a:ext cx="627310" cy="1694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З</a:t>
            </a:r>
          </a:p>
          <a:p>
            <a:pPr marL="11906" marR="0">
              <a:lnSpc>
                <a:spcPts val="2500"/>
              </a:lnSpc>
              <a:spcBef>
                <a:spcPts val="1118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а</a:t>
            </a:r>
          </a:p>
          <a:p>
            <a:pPr marL="0" marR="0">
              <a:lnSpc>
                <a:spcPts val="2500"/>
              </a:lnSpc>
              <a:spcBef>
                <a:spcPts val="1118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3471" y="3593721"/>
            <a:ext cx="1787952" cy="841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предпочитает</a:t>
            </a: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действовать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86864" y="3597898"/>
            <a:ext cx="2134939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взаимодействует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68162" y="3783863"/>
            <a:ext cx="689818" cy="25597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15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</a:p>
          <a:p>
            <a:pPr marL="33337" marR="0">
              <a:lnSpc>
                <a:spcPts val="2500"/>
              </a:lnSpc>
              <a:spcBef>
                <a:spcPts val="1012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</a:p>
          <a:p>
            <a:pPr marL="34925" marR="0">
              <a:lnSpc>
                <a:spcPts val="2500"/>
              </a:lnSpc>
              <a:spcBef>
                <a:spcPts val="1012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</a:p>
          <a:p>
            <a:pPr marL="0" marR="0">
              <a:lnSpc>
                <a:spcPts val="2500"/>
              </a:lnSpc>
              <a:spcBef>
                <a:spcPts val="1012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ш</a:t>
            </a:r>
          </a:p>
          <a:p>
            <a:pPr marL="39687" marR="0">
              <a:lnSpc>
                <a:spcPts val="2500"/>
              </a:lnSpc>
              <a:spcBef>
                <a:spcPts val="1062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79134" y="4872933"/>
            <a:ext cx="70373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12075" y="4905313"/>
            <a:ext cx="1943480" cy="841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руководит</a:t>
            </a: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корректирует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10671" y="4908645"/>
            <a:ext cx="165199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он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команде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79134" y="5393531"/>
            <a:ext cx="703733" cy="1424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ч</a:t>
            </a:r>
          </a:p>
          <a:p>
            <a:pPr marL="0" marR="0">
              <a:lnSpc>
                <a:spcPts val="2917"/>
              </a:lnSpc>
              <a:spcBef>
                <a:spcPts val="1181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6802" y="5561455"/>
            <a:ext cx="1471128" cy="841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выполняет</a:t>
            </a: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задачи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68688" y="5579162"/>
            <a:ext cx="1343998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общается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99912" y="6014999"/>
            <a:ext cx="626864" cy="1221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</a:p>
          <a:p>
            <a:pPr marL="0" marR="0">
              <a:lnSpc>
                <a:spcPts val="2500"/>
              </a:lnSpc>
              <a:spcBef>
                <a:spcPts val="1012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2294" y="162164"/>
            <a:ext cx="6670996" cy="1615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К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какому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типу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Вы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отнесете</a:t>
            </a:r>
          </a:p>
          <a:p>
            <a:pPr marL="0" marR="0">
              <a:lnSpc>
                <a:spcPts val="3542"/>
              </a:lnSpc>
              <a:spcBef>
                <a:spcPts val="587"/>
              </a:spcBef>
              <a:spcAft>
                <a:spcPts val="0"/>
              </a:spcAft>
            </a:pP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своего</a:t>
            </a: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ребенка</a:t>
            </a:r>
            <a:r>
              <a:rPr dirty="0" sz="3400" spc="-135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/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себя?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386" y="1589805"/>
            <a:ext cx="4046946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5175"/>
                </a:solidFill>
                <a:latin typeface="Calibri"/>
                <a:cs typeface="Calibri"/>
              </a:rPr>
              <a:t>Общительный</a:t>
            </a:r>
            <a:r>
              <a:rPr dirty="0" sz="1800" spc="-19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–</a:t>
            </a: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Ориентированный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на</a:t>
            </a: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задачу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2463" y="1579595"/>
            <a:ext cx="4497761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Общительный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–</a:t>
            </a:r>
            <a:r>
              <a:rPr dirty="0" sz="2000" spc="-47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Ориентированный</a:t>
            </a:r>
          </a:p>
          <a:p>
            <a:pPr marL="441548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отношения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со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сверстниками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702" y="2272312"/>
            <a:ext cx="2677208" cy="1735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 u="sng">
                <a:solidFill>
                  <a:srgbClr val="335175"/>
                </a:solidFill>
                <a:latin typeface="Calibri"/>
                <a:cs typeface="Calibri"/>
              </a:rPr>
              <a:t>Доминирующий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Прямой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Требовательный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Решительный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Непреклонный</a:t>
            </a:r>
          </a:p>
          <a:p>
            <a:pPr marL="0" marR="0">
              <a:lnSpc>
                <a:spcPts val="166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Предпочитает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действовать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95224" y="2295161"/>
            <a:ext cx="3412017" cy="1491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0202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 u="sng">
                <a:solidFill>
                  <a:srgbClr val="335175"/>
                </a:solidFill>
                <a:latin typeface="Calibri"/>
                <a:cs typeface="Calibri"/>
              </a:rPr>
              <a:t>Вдохновляющий</a:t>
            </a:r>
          </a:p>
          <a:p>
            <a:pPr marL="75555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Легко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оказывает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влияние</a:t>
            </a:r>
          </a:p>
          <a:p>
            <a:pPr marL="1433314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Впечатлительный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Предпочитает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взаимодействовать</a:t>
            </a:r>
          </a:p>
          <a:p>
            <a:pPr marL="120521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Ярко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выражает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себя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92106" y="2577543"/>
            <a:ext cx="105779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  <a:hlinkClick r:id="rId3" action="ppaction://hlinksldjump"/>
              </a:rPr>
              <a:t>ЖМИ-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31807" y="2573856"/>
            <a:ext cx="115006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c000"/>
                </a:solidFill>
                <a:latin typeface="Calibri"/>
                <a:cs typeface="Calibri"/>
                <a:hlinkClick r:id="rId3" action="ppaction://hlinksldjump"/>
              </a:rPr>
              <a:t>-СЮДА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46859" y="2587573"/>
            <a:ext cx="105779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  <a:hlinkClick r:id="rId4" action="ppaction://hlinksldjump"/>
              </a:rPr>
              <a:t>ЖМИ-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86560" y="2583885"/>
            <a:ext cx="115006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c000"/>
                </a:solidFill>
                <a:latin typeface="Calibri"/>
                <a:cs typeface="Calibri"/>
                <a:hlinkClick r:id="rId4" action="ppaction://hlinksldjump"/>
              </a:rPr>
              <a:t>-СЮДА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16259" y="3514360"/>
            <a:ext cx="337930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Проявляет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интерес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к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сверстникам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391242" y="4361509"/>
            <a:ext cx="4089905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Замкнутый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–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Ориентированный</a:t>
            </a:r>
          </a:p>
          <a:p>
            <a:pPr marL="8689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отношения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со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сверстниками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1662" y="4420052"/>
            <a:ext cx="3678598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5175"/>
                </a:solidFill>
                <a:latin typeface="Calibri"/>
                <a:cs typeface="Calibri"/>
              </a:rPr>
              <a:t>Замкнутый</a:t>
            </a:r>
            <a:r>
              <a:rPr dirty="0" sz="1800" spc="17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–</a:t>
            </a: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Ориентированный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на</a:t>
            </a: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задачу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1702" y="5063891"/>
            <a:ext cx="1846114" cy="1004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 u="sng">
                <a:solidFill>
                  <a:srgbClr val="335175"/>
                </a:solidFill>
                <a:latin typeface="Calibri"/>
                <a:cs typeface="Calibri"/>
              </a:rPr>
              <a:t>Осмотрительны</a:t>
            </a:r>
            <a:r>
              <a:rPr dirty="0" sz="1600" b="1" u="sng">
                <a:solidFill>
                  <a:srgbClr val="335175"/>
                </a:solidFill>
                <a:highlight>
                  <a:srgbClr val="fde4a5"/>
                </a:highlight>
                <a:latin typeface="Calibri"/>
                <a:cs typeface="Calibri"/>
              </a:rPr>
              <a:t>й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Все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просчитывает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Знающий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048517" y="5064418"/>
            <a:ext cx="1993679" cy="1248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 u="sng">
                <a:solidFill>
                  <a:srgbClr val="335175"/>
                </a:solidFill>
                <a:latin typeface="Calibri"/>
                <a:cs typeface="Calibri"/>
              </a:rPr>
              <a:t>Поддерживающий</a:t>
            </a:r>
          </a:p>
          <a:p>
            <a:pPr marL="626467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Стабильный</a:t>
            </a:r>
          </a:p>
          <a:p>
            <a:pPr marL="17859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Последовательный</a:t>
            </a:r>
          </a:p>
          <a:p>
            <a:pPr marL="279201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Чувствительный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1702" y="5795412"/>
            <a:ext cx="1774924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Добросовестный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29387" y="6005906"/>
            <a:ext cx="105779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  <a:hlinkClick r:id="rId5" action="ppaction://hlinksldjump"/>
              </a:rPr>
              <a:t>ЖМИ-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669089" y="6002218"/>
            <a:ext cx="115006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c000"/>
                </a:solidFill>
                <a:latin typeface="Calibri"/>
                <a:cs typeface="Calibri"/>
                <a:hlinkClick r:id="rId5" action="ppaction://hlinksldjump"/>
              </a:rPr>
              <a:t>-СЮДА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98124" y="6024537"/>
            <a:ext cx="105779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  <a:hlinkClick r:id="rId6" action="ppaction://hlinksldjump"/>
              </a:rPr>
              <a:t>ЖМИ-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837825" y="6020849"/>
            <a:ext cx="115006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c000"/>
                </a:solidFill>
                <a:latin typeface="Calibri"/>
                <a:cs typeface="Calibri"/>
                <a:hlinkClick r:id="rId6" action="ppaction://hlinksldjump"/>
              </a:rPr>
              <a:t>-СЮДА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1702" y="6039252"/>
            <a:ext cx="2626626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Склонен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к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размышлениям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Осторожный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582983" y="6039778"/>
            <a:ext cx="2468514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Предпочитает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статус-кво</a:t>
            </a:r>
          </a:p>
          <a:p>
            <a:pPr marL="1031875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Застенчивый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1532" y="151032"/>
            <a:ext cx="7162104" cy="1615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Общительный</a:t>
            </a:r>
            <a:r>
              <a:rPr dirty="0" sz="3400" spc="17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–</a:t>
            </a:r>
          </a:p>
          <a:p>
            <a:pPr marL="0" marR="0">
              <a:lnSpc>
                <a:spcPts val="3542"/>
              </a:lnSpc>
              <a:spcBef>
                <a:spcPts val="587"/>
              </a:spcBef>
              <a:spcAft>
                <a:spcPts val="0"/>
              </a:spcAft>
            </a:pP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Ориентированный</a:t>
            </a: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на</a:t>
            </a: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задачу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540" y="1545023"/>
            <a:ext cx="214719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5175"/>
                </a:solidFill>
                <a:latin typeface="AEWSBC+Arial-BoldMT"/>
                <a:cs typeface="AEWSBC+Arial-BoldMT"/>
              </a:rPr>
              <a:t>Ребенок</a:t>
            </a:r>
            <a:r>
              <a:rPr dirty="0" sz="1800" spc="-65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800" b="1">
                <a:solidFill>
                  <a:srgbClr val="fc0492"/>
                </a:solidFill>
                <a:latin typeface="AEWSBC+Arial-BoldMT"/>
                <a:cs typeface="AEWSBC+Arial-BoldMT"/>
              </a:rPr>
              <a:t>любит: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41127" y="1763042"/>
            <a:ext cx="307114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AEWSBC+Arial-BoldMT"/>
                <a:cs typeface="AEWSBC+Arial-BoldMT"/>
              </a:rPr>
              <a:t>Представители</a:t>
            </a:r>
            <a:r>
              <a:rPr dirty="0" sz="20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335175"/>
                </a:solidFill>
                <a:latin typeface="AEWSBC+Arial-BoldMT"/>
                <a:cs typeface="AEWSBC+Arial-BoldMT"/>
              </a:rPr>
              <a:t>типа: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8800" y="1862528"/>
            <a:ext cx="3227706" cy="12628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2050" spc="577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действовать</a:t>
            </a:r>
          </a:p>
          <a:p>
            <a:pPr marL="0" marR="0">
              <a:lnSpc>
                <a:spcPts val="2136"/>
              </a:lnSpc>
              <a:spcBef>
                <a:spcPts val="263"/>
              </a:spcBef>
              <a:spcAft>
                <a:spcPts val="0"/>
              </a:spcAft>
            </a:pPr>
            <a:r>
              <a:rPr dirty="0" sz="20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2050" spc="577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добиваться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результата</a:t>
            </a:r>
          </a:p>
          <a:p>
            <a:pPr marL="0" marR="0">
              <a:lnSpc>
                <a:spcPts val="2136"/>
              </a:lnSpc>
              <a:spcBef>
                <a:spcPts val="263"/>
              </a:spcBef>
              <a:spcAft>
                <a:spcPts val="0"/>
              </a:spcAft>
            </a:pPr>
            <a:r>
              <a:rPr dirty="0" sz="20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2050" spc="577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вызов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00834" y="2305350"/>
            <a:ext cx="3943177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Могут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критиковать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других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за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плохо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выполненные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задачи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8800" y="2776928"/>
            <a:ext cx="2658695" cy="1262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2050" spc="577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конкурировать</a:t>
            </a:r>
          </a:p>
          <a:p>
            <a:pPr marL="0" marR="0">
              <a:lnSpc>
                <a:spcPts val="2136"/>
              </a:lnSpc>
              <a:spcBef>
                <a:spcPts val="263"/>
              </a:spcBef>
              <a:spcAft>
                <a:spcPts val="0"/>
              </a:spcAft>
            </a:pPr>
            <a:r>
              <a:rPr dirty="0" sz="20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2050" spc="577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большие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проекты</a:t>
            </a:r>
          </a:p>
          <a:p>
            <a:pPr marL="0" marR="0">
              <a:lnSpc>
                <a:spcPts val="2136"/>
              </a:lnSpc>
              <a:spcBef>
                <a:spcPts val="263"/>
              </a:spcBef>
              <a:spcAft>
                <a:spcPts val="0"/>
              </a:spcAft>
            </a:pPr>
            <a:r>
              <a:rPr dirty="0" sz="20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2050" spc="577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спорить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00834" y="2853991"/>
            <a:ext cx="4766868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Очень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много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работают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Иногда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считают,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что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похвала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поощрение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«портят»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людей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00834" y="3676950"/>
            <a:ext cx="4606653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Стремятся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стать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лидерами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Не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всегда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умеют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передавать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права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ответственность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Иногда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намеренно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ухудшают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отношения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детьми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4540" y="3807129"/>
            <a:ext cx="247569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5175"/>
                </a:solidFill>
                <a:latin typeface="AEWSBC+Arial-BoldMT"/>
                <a:cs typeface="AEWSBC+Arial-BoldMT"/>
              </a:rPr>
              <a:t>Ребенок</a:t>
            </a:r>
            <a:r>
              <a:rPr dirty="0" sz="1800" spc="-65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EWSBC+Arial-BoldMT"/>
                <a:cs typeface="AEWSBC+Arial-BoldMT"/>
              </a:rPr>
              <a:t>не</a:t>
            </a:r>
            <a:r>
              <a:rPr dirty="0" sz="1800" b="1">
                <a:solidFill>
                  <a:srgbClr val="ffffff"/>
                </a:solidFill>
                <a:latin typeface="AEWSBC+Arial-BoldMT"/>
                <a:cs typeface="AEWSBC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EWSBC+Arial-BoldMT"/>
                <a:cs typeface="AEWSBC+Arial-BoldMT"/>
              </a:rPr>
              <a:t>любит: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3241" y="4117237"/>
            <a:ext cx="5614899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нерешительности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разговоров,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не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подкрепленных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действиями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медленных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действий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3241" y="5031638"/>
            <a:ext cx="386411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когда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ему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говорят,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что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делать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3241" y="5507681"/>
            <a:ext cx="1153206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Обычно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дети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отвечают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на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вопросы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следующим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образом.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У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тебя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какая(ое,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ой)?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542313" y="6137103"/>
            <a:ext cx="1335909" cy="84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501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fd99b"/>
                </a:solidFill>
                <a:latin typeface="Calibri"/>
                <a:cs typeface="Calibri"/>
              </a:rPr>
              <a:t>–</a:t>
            </a:r>
            <a:r>
              <a:rPr dirty="0" sz="2000" b="1">
                <a:solidFill>
                  <a:srgbClr val="3fd99b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d99b"/>
                </a:solidFill>
                <a:latin typeface="Calibri"/>
                <a:cs typeface="Calibri"/>
              </a:rPr>
              <a:t>зелен</a:t>
            </a:r>
          </a:p>
          <a:p>
            <a:pPr marL="0" marR="0">
              <a:lnSpc>
                <a:spcPts val="1667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Цвет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97400" y="6183047"/>
            <a:ext cx="2918092" cy="840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146645"/>
                </a:solidFill>
                <a:latin typeface="Calibri"/>
                <a:cs typeface="Calibri"/>
              </a:rPr>
              <a:t>–</a:t>
            </a:r>
            <a:r>
              <a:rPr dirty="0" sz="2000" b="1">
                <a:solidFill>
                  <a:srgbClr val="14664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146645"/>
                </a:solidFill>
                <a:latin typeface="Calibri"/>
                <a:cs typeface="Calibri"/>
              </a:rPr>
              <a:t>мощная,</a:t>
            </a:r>
            <a:r>
              <a:rPr dirty="0" sz="2000" b="1">
                <a:solidFill>
                  <a:srgbClr val="14664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146645"/>
                </a:solidFill>
                <a:latin typeface="Calibri"/>
                <a:cs typeface="Calibri"/>
              </a:rPr>
              <a:t>престижная</a:t>
            </a:r>
          </a:p>
          <a:p>
            <a:pPr marL="66977" marR="0">
              <a:lnSpc>
                <a:spcPts val="1667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Машина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49278" y="6183047"/>
            <a:ext cx="1906329" cy="8196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1414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843c0b"/>
                </a:solidFill>
                <a:latin typeface="Calibri"/>
                <a:cs typeface="Calibri"/>
              </a:rPr>
              <a:t>–</a:t>
            </a:r>
            <a:r>
              <a:rPr dirty="0" sz="2000" b="1">
                <a:solidFill>
                  <a:srgbClr val="843c0b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843c0b"/>
                </a:solidFill>
                <a:latin typeface="Calibri"/>
                <a:cs typeface="Calibri"/>
              </a:rPr>
              <a:t>доберман</a:t>
            </a:r>
          </a:p>
          <a:p>
            <a:pPr marL="0" marR="0">
              <a:lnSpc>
                <a:spcPts val="1667"/>
              </a:lnSpc>
              <a:spcBef>
                <a:spcPts val="2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Животное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1531" y="272193"/>
            <a:ext cx="10336263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Общительный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335175"/>
                </a:solidFill>
                <a:latin typeface="AEWSBC+Arial-BoldMT"/>
                <a:cs typeface="AEWSBC+Arial-BoldMT"/>
              </a:rPr>
              <a:t>–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Ориентированный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на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отношения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со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сверстниками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540" y="1545023"/>
            <a:ext cx="214719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5175"/>
                </a:solidFill>
                <a:latin typeface="AEWSBC+Arial-BoldMT"/>
                <a:cs typeface="AEWSBC+Arial-BoldMT"/>
              </a:rPr>
              <a:t>Ребенок</a:t>
            </a:r>
            <a:r>
              <a:rPr dirty="0" sz="1800" spc="-65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800" b="1">
                <a:solidFill>
                  <a:srgbClr val="fc0492"/>
                </a:solidFill>
                <a:latin typeface="AEWSBC+Arial-BoldMT"/>
                <a:cs typeface="AEWSBC+Arial-BoldMT"/>
              </a:rPr>
              <a:t>любит: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94858" y="1866405"/>
            <a:ext cx="306736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AEWSBC+Arial-BoldMT"/>
                <a:cs typeface="AEWSBC+Arial-BoldMT"/>
              </a:rPr>
              <a:t>Представители</a:t>
            </a:r>
            <a:r>
              <a:rPr dirty="0" sz="2000" b="1">
                <a:solidFill>
                  <a:srgbClr val="ffffff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EWSBC+Arial-BoldMT"/>
                <a:cs typeface="AEWSBC+Arial-BoldMT"/>
              </a:rPr>
              <a:t>типа: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8341" y="1913037"/>
            <a:ext cx="3829782" cy="19599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741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находиться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среди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сверстников</a:t>
            </a:r>
          </a:p>
          <a:p>
            <a:pPr marL="0" marR="0">
              <a:lnSpc>
                <a:spcPts val="192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741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кратковременные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проекты</a:t>
            </a:r>
          </a:p>
          <a:p>
            <a:pPr marL="0" marR="0">
              <a:lnSpc>
                <a:spcPts val="1927"/>
              </a:lnSpc>
              <a:spcBef>
                <a:spcPts val="23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741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активность</a:t>
            </a:r>
          </a:p>
          <a:p>
            <a:pPr marL="0" marR="0">
              <a:lnSpc>
                <a:spcPts val="192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741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быть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в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центре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событий</a:t>
            </a:r>
          </a:p>
          <a:p>
            <a:pPr marL="0" marR="0">
              <a:lnSpc>
                <a:spcPts val="192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741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развлекать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сверстников</a:t>
            </a:r>
          </a:p>
          <a:p>
            <a:pPr marL="0" marR="0">
              <a:lnSpc>
                <a:spcPts val="1927"/>
              </a:lnSpc>
              <a:spcBef>
                <a:spcPts val="23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741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престиж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87441" y="2437083"/>
            <a:ext cx="5351001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Любят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делать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приятное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другим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Могут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быть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«самыми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счастливыми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в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мире»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или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«самыми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несчастными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на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земле»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Имеют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много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друзей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87441" y="3534363"/>
            <a:ext cx="5589002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Иногда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считают,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что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«делать»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«говорить»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–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это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одно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тоже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Иногда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не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могут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сосредоточиться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или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собраться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мыслями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4540" y="3697051"/>
            <a:ext cx="3203888" cy="2090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5175"/>
                </a:solidFill>
                <a:latin typeface="AEWSBC+Arial-BoldMT"/>
                <a:cs typeface="AEWSBC+Arial-BoldMT"/>
              </a:rPr>
              <a:t>Ребенок</a:t>
            </a:r>
            <a:r>
              <a:rPr dirty="0" sz="1800" spc="-65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EWSBC+Arial-BoldMT"/>
                <a:cs typeface="AEWSBC+Arial-BoldMT"/>
              </a:rPr>
              <a:t>не</a:t>
            </a:r>
            <a:r>
              <a:rPr dirty="0" sz="1800" b="1">
                <a:solidFill>
                  <a:srgbClr val="ffffff"/>
                </a:solidFill>
                <a:latin typeface="AEWSBC+Arial-BoldMT"/>
                <a:cs typeface="AEWSBC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EWSBC+Arial-BoldMT"/>
                <a:cs typeface="AEWSBC+Arial-BoldMT"/>
              </a:rPr>
              <a:t>любит:</a:t>
            </a:r>
          </a:p>
          <a:p>
            <a:pPr marL="3642" marR="0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2050" spc="346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когда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их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игнорируют</a:t>
            </a:r>
          </a:p>
          <a:p>
            <a:pPr marL="3642" marR="0">
              <a:lnSpc>
                <a:spcPts val="2083"/>
              </a:lnSpc>
              <a:spcBef>
                <a:spcPts val="255"/>
              </a:spcBef>
              <a:spcAft>
                <a:spcPts val="0"/>
              </a:spcAft>
            </a:pP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2000" spc="904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когда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над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ним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смеются</a:t>
            </a:r>
          </a:p>
          <a:p>
            <a:pPr marL="3642" marR="0">
              <a:lnSpc>
                <a:spcPts val="2136"/>
              </a:lnSpc>
              <a:spcBef>
                <a:spcPts val="324"/>
              </a:spcBef>
              <a:spcAft>
                <a:spcPts val="0"/>
              </a:spcAft>
            </a:pPr>
            <a:r>
              <a:rPr dirty="0" sz="205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2050" spc="346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делать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одно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и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тоже</a:t>
            </a:r>
          </a:p>
          <a:p>
            <a:pPr marL="3642" marR="0">
              <a:lnSpc>
                <a:spcPts val="2083"/>
              </a:lnSpc>
              <a:spcBef>
                <a:spcPts val="255"/>
              </a:spcBef>
              <a:spcAft>
                <a:spcPts val="0"/>
              </a:spcAft>
            </a:pP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2000" spc="904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выглядеть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плохо</a:t>
            </a:r>
          </a:p>
          <a:p>
            <a:pPr marL="3642" marR="0">
              <a:lnSpc>
                <a:spcPts val="2136"/>
              </a:lnSpc>
              <a:spcBef>
                <a:spcPts val="324"/>
              </a:spcBef>
              <a:spcAft>
                <a:spcPts val="0"/>
              </a:spcAft>
            </a:pPr>
            <a:r>
              <a:rPr dirty="0" sz="205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2050" spc="346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5175"/>
                </a:solidFill>
                <a:latin typeface="Calibri"/>
                <a:cs typeface="Calibri"/>
              </a:rPr>
              <a:t>ограничений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87441" y="4631643"/>
            <a:ext cx="577005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Играют,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работая,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получают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от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этого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удовольствие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8184" y="5593575"/>
            <a:ext cx="57856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76246" y="5593575"/>
            <a:ext cx="1000437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ети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отвечают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на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вопросы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следующим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образом.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У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тебя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какая(ое,ой)?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850200" y="6089209"/>
            <a:ext cx="137741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c6360"/>
                </a:solidFill>
                <a:latin typeface="Calibri"/>
                <a:cs typeface="Calibri"/>
              </a:rPr>
              <a:t>–</a:t>
            </a:r>
            <a:r>
              <a:rPr dirty="0" sz="2000" b="1">
                <a:solidFill>
                  <a:srgbClr val="cc63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c6360"/>
                </a:solidFill>
                <a:latin typeface="Calibri"/>
                <a:cs typeface="Calibri"/>
              </a:rPr>
              <a:t>красны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35916" y="6142198"/>
            <a:ext cx="259393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яркая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спортивная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66294" y="6170484"/>
            <a:ext cx="236592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a8522"/>
                </a:solidFill>
                <a:latin typeface="Calibri"/>
                <a:cs typeface="Calibri"/>
              </a:rPr>
              <a:t>–</a:t>
            </a:r>
            <a:r>
              <a:rPr dirty="0" sz="1800" b="1">
                <a:solidFill>
                  <a:srgbClr val="4a852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a8522"/>
                </a:solidFill>
                <a:latin typeface="Calibri"/>
                <a:cs typeface="Calibri"/>
              </a:rPr>
              <a:t>пушистый</a:t>
            </a:r>
            <a:r>
              <a:rPr dirty="0" sz="1800" b="1">
                <a:solidFill>
                  <a:srgbClr val="4a852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a8522"/>
                </a:solidFill>
                <a:latin typeface="Calibri"/>
                <a:cs typeface="Calibri"/>
              </a:rPr>
              <a:t>котенок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84493" y="6469419"/>
            <a:ext cx="116967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Машина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66338" y="6458113"/>
            <a:ext cx="132460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Животное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952685" y="6440633"/>
            <a:ext cx="711696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Цвет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3159" y="271727"/>
            <a:ext cx="10336264" cy="142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335175"/>
                </a:solidFill>
                <a:latin typeface="AEWSBC+Arial-BoldMT"/>
                <a:cs typeface="AEWSBC+Arial-BoldMT"/>
              </a:rPr>
              <a:t>Замкнутый</a:t>
            </a:r>
            <a:r>
              <a:rPr dirty="0" sz="32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200" b="1">
                <a:solidFill>
                  <a:srgbClr val="335175"/>
                </a:solidFill>
                <a:latin typeface="AEWSBC+Arial-BoldMT"/>
                <a:cs typeface="AEWSBC+Arial-BoldMT"/>
              </a:rPr>
              <a:t>–</a:t>
            </a:r>
          </a:p>
          <a:p>
            <a:pPr marL="0" marR="0">
              <a:lnSpc>
                <a:spcPts val="2917"/>
              </a:lnSpc>
              <a:spcBef>
                <a:spcPts val="451"/>
              </a:spcBef>
              <a:spcAft>
                <a:spcPts val="0"/>
              </a:spcAft>
            </a:pP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Ориентированный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на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отношения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со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2800" b="1">
                <a:solidFill>
                  <a:srgbClr val="ffc000"/>
                </a:solidFill>
                <a:latin typeface="AEWSBC+Arial-BoldMT"/>
                <a:cs typeface="AEWSBC+Arial-BoldMT"/>
              </a:rPr>
              <a:t>сверстниками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540" y="1545023"/>
            <a:ext cx="214719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5175"/>
                </a:solidFill>
                <a:latin typeface="AEWSBC+Arial-BoldMT"/>
                <a:cs typeface="AEWSBC+Arial-BoldMT"/>
              </a:rPr>
              <a:t>Ребенок</a:t>
            </a:r>
            <a:r>
              <a:rPr dirty="0" sz="1800" spc="-65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800" b="1">
                <a:solidFill>
                  <a:srgbClr val="fc0492"/>
                </a:solidFill>
                <a:latin typeface="AEWSBC+Arial-BoldMT"/>
                <a:cs typeface="AEWSBC+Arial-BoldMT"/>
              </a:rPr>
              <a:t>любит: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0334" y="1816756"/>
            <a:ext cx="4131980" cy="19601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334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дружественное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окружение</a:t>
            </a:r>
          </a:p>
          <a:p>
            <a:pPr marL="0" marR="0">
              <a:lnSpc>
                <a:spcPts val="192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334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работать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в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команде</a:t>
            </a:r>
          </a:p>
          <a:p>
            <a:pPr marL="0" marR="0">
              <a:lnSpc>
                <a:spcPts val="1927"/>
              </a:lnSpc>
              <a:spcBef>
                <a:spcPts val="23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334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придавать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стабильность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ситуации</a:t>
            </a:r>
          </a:p>
          <a:p>
            <a:pPr marL="0" marR="0">
              <a:lnSpc>
                <a:spcPts val="192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334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мир</a:t>
            </a:r>
          </a:p>
          <a:p>
            <a:pPr marL="0" marR="0">
              <a:lnSpc>
                <a:spcPts val="192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334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доводить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работу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конца</a:t>
            </a:r>
          </a:p>
          <a:p>
            <a:pPr marL="0" marR="0">
              <a:lnSpc>
                <a:spcPts val="1927"/>
              </a:lnSpc>
              <a:spcBef>
                <a:spcPts val="23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334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помогать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другим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05815" y="2121030"/>
            <a:ext cx="306736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AEWSBC+Arial-BoldMT"/>
                <a:cs typeface="AEWSBC+Arial-BoldMT"/>
              </a:rPr>
              <a:t>Представители</a:t>
            </a:r>
            <a:r>
              <a:rPr dirty="0" sz="2000" b="1">
                <a:solidFill>
                  <a:srgbClr val="ffffff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EWSBC+Arial-BoldMT"/>
                <a:cs typeface="AEWSBC+Arial-BoldMT"/>
              </a:rPr>
              <a:t>типа: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59209" y="2807740"/>
            <a:ext cx="4152088" cy="1952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Заботятся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чувствах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других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людей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Поддерживают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других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Не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любят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спешить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Сентиментальны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Предпочитают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проверенные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методы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Ищут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признания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похвалы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2943" y="3523552"/>
            <a:ext cx="2475694" cy="1374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5175"/>
                </a:solidFill>
                <a:latin typeface="AEWSBC+Arial-BoldMT"/>
                <a:cs typeface="AEWSBC+Arial-BoldMT"/>
              </a:rPr>
              <a:t>Ребенок</a:t>
            </a:r>
            <a:r>
              <a:rPr dirty="0" sz="1800" spc="-65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EWSBC+Arial-BoldMT"/>
                <a:cs typeface="AEWSBC+Arial-BoldMT"/>
              </a:rPr>
              <a:t>не</a:t>
            </a:r>
            <a:r>
              <a:rPr dirty="0" sz="1800" b="1">
                <a:solidFill>
                  <a:srgbClr val="ffffff"/>
                </a:solidFill>
                <a:latin typeface="AEWSBC+Arial-BoldMT"/>
                <a:cs typeface="AEWSBC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EWSBC+Arial-BoldMT"/>
                <a:cs typeface="AEWSBC+Arial-BoldMT"/>
              </a:rPr>
              <a:t>любит:</a:t>
            </a:r>
          </a:p>
          <a:p>
            <a:pPr marL="0" marR="0">
              <a:lnSpc>
                <a:spcPts val="1875"/>
              </a:lnSpc>
              <a:spcBef>
                <a:spcPts val="49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бесчувственности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горячих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споров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конфликтов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2943" y="4591037"/>
            <a:ext cx="2371772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непонимания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сарказма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когда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на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него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давят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2943" y="5603914"/>
            <a:ext cx="1153206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Обычно</a:t>
            </a:r>
            <a:r>
              <a:rPr dirty="0" sz="2000" spc="551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дети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отвечают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на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вопросы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следующим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образом.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У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тебя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6ac8d6"/>
                </a:solidFill>
                <a:latin typeface="AEWSBC+Arial-BoldMT"/>
                <a:cs typeface="AEWSBC+Arial-BoldMT"/>
              </a:rPr>
              <a:t>какая(ое,ой)?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44497" y="6076344"/>
            <a:ext cx="114429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кошка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021055" y="6077933"/>
            <a:ext cx="1067280" cy="638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5175"/>
                </a:solidFill>
                <a:latin typeface="Calibri"/>
                <a:cs typeface="Calibri"/>
              </a:rPr>
              <a:t>–</a:t>
            </a:r>
            <a:r>
              <a:rPr dirty="0" sz="18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сини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72675" y="6158504"/>
            <a:ext cx="252857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030a0"/>
                </a:solidFill>
                <a:latin typeface="Calibri"/>
                <a:cs typeface="Calibri"/>
              </a:rPr>
              <a:t>–</a:t>
            </a:r>
            <a:r>
              <a:rPr dirty="0" sz="180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030a0"/>
                </a:solidFill>
                <a:latin typeface="Calibri"/>
                <a:cs typeface="Calibri"/>
              </a:rPr>
              <a:t>семейная,</a:t>
            </a:r>
            <a:r>
              <a:rPr dirty="0" sz="180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030a0"/>
                </a:solidFill>
                <a:latin typeface="Calibri"/>
                <a:cs typeface="Calibri"/>
              </a:rPr>
              <a:t>надежная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64377" y="6468838"/>
            <a:ext cx="103971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Машина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25753" y="6464378"/>
            <a:ext cx="117742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Животное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974316" y="6459331"/>
            <a:ext cx="711696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Цвет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00989" y="230486"/>
            <a:ext cx="7162104" cy="1615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Замкнутый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–</a:t>
            </a:r>
          </a:p>
          <a:p>
            <a:pPr marL="0" marR="0">
              <a:lnSpc>
                <a:spcPts val="3542"/>
              </a:lnSpc>
              <a:spcBef>
                <a:spcPts val="587"/>
              </a:spcBef>
              <a:spcAft>
                <a:spcPts val="0"/>
              </a:spcAft>
            </a:pP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Ориентированный</a:t>
            </a: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на</a:t>
            </a: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задачу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540" y="1545023"/>
            <a:ext cx="214719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5175"/>
                </a:solidFill>
                <a:latin typeface="AEWSBC+Arial-BoldMT"/>
                <a:cs typeface="AEWSBC+Arial-BoldMT"/>
              </a:rPr>
              <a:t>Ребенок</a:t>
            </a:r>
            <a:r>
              <a:rPr dirty="0" sz="1800" spc="-65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800" b="1">
                <a:solidFill>
                  <a:srgbClr val="fc0492"/>
                </a:solidFill>
                <a:latin typeface="AEWSBC+Arial-BoldMT"/>
                <a:cs typeface="AEWSBC+Arial-BoldMT"/>
              </a:rPr>
              <a:t>любит: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997" y="1854115"/>
            <a:ext cx="1871490" cy="1137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741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постоянство</a:t>
            </a:r>
          </a:p>
          <a:p>
            <a:pPr marL="0" marR="0">
              <a:lnSpc>
                <a:spcPts val="192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741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творчество</a:t>
            </a:r>
          </a:p>
          <a:p>
            <a:pPr marL="0" marR="0">
              <a:lnSpc>
                <a:spcPts val="1927"/>
              </a:lnSpc>
              <a:spcBef>
                <a:spcPts val="23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334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детали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16235" y="2292203"/>
            <a:ext cx="306736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AEWSBC+Arial-BoldMT"/>
                <a:cs typeface="AEWSBC+Arial-BoldMT"/>
              </a:rPr>
              <a:t>Представители</a:t>
            </a:r>
            <a:r>
              <a:rPr dirty="0" sz="20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2000" b="1">
                <a:solidFill>
                  <a:srgbClr val="335175"/>
                </a:solidFill>
                <a:latin typeface="AEWSBC+Arial-BoldMT"/>
                <a:cs typeface="AEWSBC+Arial-BoldMT"/>
              </a:rPr>
              <a:t>типа: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9997" y="2677075"/>
            <a:ext cx="2782255" cy="1136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334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совершенство</a:t>
            </a:r>
          </a:p>
          <a:p>
            <a:pPr marL="0" marR="0">
              <a:lnSpc>
                <a:spcPts val="1927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334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хорошую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работу</a:t>
            </a:r>
          </a:p>
          <a:p>
            <a:pPr marL="0" marR="0">
              <a:lnSpc>
                <a:spcPts val="1927"/>
              </a:lnSpc>
              <a:spcBef>
                <a:spcPts val="232"/>
              </a:spcBef>
              <a:spcAft>
                <a:spcPts val="0"/>
              </a:spcAft>
            </a:pPr>
            <a:r>
              <a:rPr dirty="0" sz="1850">
                <a:solidFill>
                  <a:srgbClr val="335175"/>
                </a:solidFill>
                <a:latin typeface="USBUPL+Wingdings-Regular"/>
                <a:cs typeface="USBUPL+Wingdings-Regular"/>
              </a:rPr>
              <a:t>ü</a:t>
            </a:r>
            <a:r>
              <a:rPr dirty="0" sz="1850" spc="334">
                <a:solidFill>
                  <a:srgbClr val="33517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делать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все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правильно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47959" y="2945083"/>
            <a:ext cx="2672015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Создают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концепции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Задают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много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вопросов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47959" y="3493724"/>
            <a:ext cx="4942073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Иногда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кажутся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бесчувственными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Стремятся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понять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Стремятся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превзойти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ожидания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Видят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ловушки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и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потенциальные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проблемы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4540" y="3652536"/>
            <a:ext cx="2885231" cy="1984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5175"/>
                </a:solidFill>
                <a:latin typeface="AEWSBC+Arial-BoldMT"/>
                <a:cs typeface="AEWSBC+Arial-BoldMT"/>
              </a:rPr>
              <a:t>Ребенок</a:t>
            </a:r>
            <a:r>
              <a:rPr dirty="0" sz="1800" spc="-65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EWSBC+Arial-BoldMT"/>
                <a:cs typeface="AEWSBC+Arial-BoldMT"/>
              </a:rPr>
              <a:t>не</a:t>
            </a:r>
            <a:r>
              <a:rPr dirty="0" sz="1800" b="1">
                <a:solidFill>
                  <a:srgbClr val="ffffff"/>
                </a:solidFill>
                <a:latin typeface="AEWSBC+Arial-BoldMT"/>
                <a:cs typeface="AEWSBC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EWSBC+Arial-BoldMT"/>
                <a:cs typeface="AEWSBC+Arial-BoldMT"/>
              </a:rPr>
              <a:t>любит:</a:t>
            </a:r>
          </a:p>
          <a:p>
            <a:pPr marL="3837" marR="0">
              <a:lnSpc>
                <a:spcPts val="1875"/>
              </a:lnSpc>
              <a:spcBef>
                <a:spcPts val="537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когда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его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критикуют</a:t>
            </a:r>
          </a:p>
          <a:p>
            <a:pPr marL="3837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ошибок</a:t>
            </a:r>
          </a:p>
          <a:p>
            <a:pPr marL="3837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отвлекаться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по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мелочам</a:t>
            </a:r>
          </a:p>
          <a:p>
            <a:pPr marL="3837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посредственности</a:t>
            </a:r>
          </a:p>
          <a:p>
            <a:pPr marL="3837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нелогичных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35175"/>
                </a:solidFill>
                <a:latin typeface="Calibri"/>
                <a:cs typeface="Calibri"/>
              </a:rPr>
              <a:t>перемен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8378" y="5509254"/>
            <a:ext cx="998145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Обычно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дети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отвечают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вопросы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следующим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образом.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У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тебя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ac8d6"/>
                </a:solidFill>
                <a:latin typeface="Calibri"/>
                <a:cs typeface="Calibri"/>
              </a:rPr>
              <a:t>какая(ое,ой)?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16206" y="6087898"/>
            <a:ext cx="334423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5175"/>
                </a:solidFill>
                <a:latin typeface="Calibri"/>
                <a:cs typeface="Calibri"/>
              </a:rPr>
              <a:t>-</a:t>
            </a:r>
            <a:r>
              <a:rPr dirty="0" sz="18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5175"/>
                </a:solidFill>
                <a:latin typeface="Calibri"/>
                <a:cs typeface="Calibri"/>
              </a:rPr>
              <a:t>качественная,</a:t>
            </a:r>
            <a:r>
              <a:rPr dirty="0" sz="18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5175"/>
                </a:solidFill>
                <a:latin typeface="Calibri"/>
                <a:cs typeface="Calibri"/>
              </a:rPr>
              <a:t>экономичная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29325" y="6083261"/>
            <a:ext cx="209029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b050"/>
                </a:solidFill>
                <a:latin typeface="Calibri"/>
                <a:cs typeface="Calibri"/>
              </a:rPr>
              <a:t>–</a:t>
            </a:r>
            <a:r>
              <a:rPr dirty="0" sz="1800" b="1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b050"/>
                </a:solidFill>
                <a:latin typeface="Calibri"/>
                <a:cs typeface="Calibri"/>
              </a:rPr>
              <a:t>тропическая</a:t>
            </a:r>
            <a:r>
              <a:rPr dirty="0" sz="1800" b="1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b050"/>
                </a:solidFill>
                <a:latin typeface="Calibri"/>
                <a:cs typeface="Calibri"/>
              </a:rPr>
              <a:t>ры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805014" y="6076273"/>
            <a:ext cx="116332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–</a:t>
            </a: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c000"/>
                </a:solidFill>
                <a:latin typeface="Calibri"/>
                <a:cs typeface="Calibri"/>
              </a:rPr>
              <a:t>желты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64377" y="6468838"/>
            <a:ext cx="103971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Машина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31271" y="6464134"/>
            <a:ext cx="117742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highlight>
                  <a:srgbClr val="ffff00"/>
                </a:highlight>
                <a:latin typeface="Calibri"/>
                <a:cs typeface="Calibri"/>
              </a:rPr>
              <a:t>Животное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800146" y="6482041"/>
            <a:ext cx="711696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5175"/>
                </a:solidFill>
                <a:latin typeface="Calibri"/>
                <a:cs typeface="Calibri"/>
              </a:rPr>
              <a:t>Цвет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1530" y="114067"/>
            <a:ext cx="10586758" cy="1615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Уверен?</a:t>
            </a:r>
            <a:r>
              <a:rPr dirty="0" sz="3400" spc="-18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Выбор</a:t>
            </a:r>
            <a:r>
              <a:rPr dirty="0" sz="34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за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вами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направленности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и</a:t>
            </a:r>
          </a:p>
          <a:p>
            <a:pPr marL="0" marR="0">
              <a:lnSpc>
                <a:spcPts val="3542"/>
              </a:lnSpc>
              <a:spcBef>
                <a:spcPts val="587"/>
              </a:spcBef>
              <a:spcAft>
                <a:spcPts val="0"/>
              </a:spcAft>
            </a:pP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программы!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253" y="1548534"/>
            <a:ext cx="3687363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Общительный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–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Ориентированный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задачу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03412" y="1566695"/>
            <a:ext cx="4253520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0701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Общительный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–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Ориентированный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отношения</a:t>
            </a:r>
          </a:p>
          <a:p>
            <a:pPr marL="1842275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со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сверстниками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29523" y="2443611"/>
            <a:ext cx="126935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35175"/>
                </a:solidFill>
                <a:latin typeface="Calibri"/>
                <a:cs typeface="Calibri"/>
                <a:hlinkClick r:id="rId3" action="ppaction://hlinksldjump"/>
              </a:rPr>
              <a:t>ЖМИ-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49554" y="2443611"/>
            <a:ext cx="138008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-СЮДА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03391" y="2470612"/>
            <a:ext cx="126935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ЖМИ-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23422" y="2470612"/>
            <a:ext cx="138008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35175"/>
                </a:solidFill>
                <a:latin typeface="Calibri"/>
                <a:cs typeface="Calibri"/>
                <a:hlinkClick r:id="rId4" action="ppaction://hlinksldjump"/>
              </a:rPr>
              <a:t>-СЮДА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6528" y="3251715"/>
            <a:ext cx="3989980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48295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Замкнутый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–</a:t>
            </a:r>
          </a:p>
          <a:p>
            <a:pPr marL="1387895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Ориентированный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отношения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со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сверстниками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0333" y="3378343"/>
            <a:ext cx="3687363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Замкнутый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–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Ориентированный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на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5175"/>
                </a:solidFill>
                <a:latin typeface="Calibri"/>
                <a:cs typeface="Calibri"/>
              </a:rPr>
              <a:t>задачу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73120" y="4499197"/>
            <a:ext cx="126935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35175"/>
                </a:solidFill>
                <a:latin typeface="Calibri"/>
                <a:cs typeface="Calibri"/>
                <a:hlinkClick r:id="rId3" action="ppaction://hlinksldjump"/>
              </a:rPr>
              <a:t>ЖМИ-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93150" y="4499197"/>
            <a:ext cx="138008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35175"/>
                </a:solidFill>
                <a:latin typeface="Calibri"/>
                <a:cs typeface="Calibri"/>
                <a:hlinkClick r:id="rId3" action="ppaction://hlinksldjump"/>
              </a:rPr>
              <a:t>-СЮДА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217780" y="4587082"/>
            <a:ext cx="126935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35175"/>
                </a:solidFill>
                <a:latin typeface="Calibri"/>
                <a:cs typeface="Calibri"/>
                <a:hlinkClick r:id="rId4" action="ppaction://hlinksldjump"/>
              </a:rPr>
              <a:t>ЖМИ-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37811" y="4587082"/>
            <a:ext cx="138008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35175"/>
                </a:solidFill>
                <a:latin typeface="Calibri"/>
                <a:cs typeface="Calibri"/>
                <a:hlinkClick r:id="rId4" action="ppaction://hlinksldjump"/>
              </a:rPr>
              <a:t>-СЮДА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6535" y="5485974"/>
            <a:ext cx="6946057" cy="1696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«Кажется,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я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400" b="1">
                <a:solidFill>
                  <a:srgbClr val="335175"/>
                </a:solidFill>
                <a:latin typeface="AEWSBC+Arial-BoldMT"/>
                <a:cs typeface="AEWSBC+Arial-BoldMT"/>
              </a:rPr>
              <a:t>обладаю</a:t>
            </a:r>
            <a:r>
              <a:rPr dirty="0" sz="3400" spc="-137" b="1">
                <a:solidFill>
                  <a:srgbClr val="335175"/>
                </a:solidFill>
                <a:latin typeface="AEWSBC+Arial-BoldMT"/>
                <a:cs typeface="AEWSBC+Arial-BoldMT"/>
              </a:rPr>
              <a:t> </a:t>
            </a:r>
            <a:r>
              <a:rPr dirty="0" sz="3600" b="1">
                <a:solidFill>
                  <a:srgbClr val="ffc000"/>
                </a:solidFill>
                <a:latin typeface="AEWSBC+Arial-BoldMT"/>
                <a:cs typeface="AEWSBC+Arial-BoldMT"/>
              </a:rPr>
              <a:t>всеми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c000"/>
                </a:solidFill>
                <a:latin typeface="AEWSBC+Arial-BoldMT"/>
                <a:cs typeface="AEWSBC+Arial-BoldMT"/>
              </a:rPr>
              <a:t>этими</a:t>
            </a:r>
            <a:r>
              <a:rPr dirty="0" sz="3600" b="1">
                <a:solidFill>
                  <a:srgbClr val="ffc000"/>
                </a:solidFill>
                <a:latin typeface="AEWSBC+Arial-BoldMT"/>
                <a:cs typeface="AEWSBC+Arial-BoldMT"/>
              </a:rPr>
              <a:t> </a:t>
            </a:r>
            <a:r>
              <a:rPr dirty="0" sz="3600" b="1">
                <a:solidFill>
                  <a:srgbClr val="ffc000"/>
                </a:solidFill>
                <a:latin typeface="AEWSBC+Arial-BoldMT"/>
                <a:cs typeface="AEWSBC+Arial-BoldMT"/>
              </a:rPr>
              <a:t>качествами»?!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071169" y="5872292"/>
            <a:ext cx="334853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35175"/>
                </a:solidFill>
                <a:latin typeface="AEWSBC+Arial-BoldMT"/>
                <a:cs typeface="AEWSBC+Arial-BoldMT"/>
                <a:hlinkClick r:id="rId5" action="ppaction://hlinksldjump"/>
              </a:rPr>
              <a:t>…</a:t>
            </a:r>
            <a:r>
              <a:rPr dirty="0" sz="2400" b="1">
                <a:solidFill>
                  <a:srgbClr val="335175"/>
                </a:solidFill>
                <a:latin typeface="AEWSBC+Arial-BoldMT"/>
                <a:cs typeface="AEWSBC+Arial-BoldMT"/>
                <a:hlinkClick r:id="rId5" action="ppaction://hlinksldjump"/>
              </a:rPr>
              <a:t> </a:t>
            </a:r>
            <a:r>
              <a:rPr dirty="0" sz="2400" b="1">
                <a:solidFill>
                  <a:srgbClr val="335175"/>
                </a:solidFill>
                <a:latin typeface="AEWSBC+Arial-BoldMT"/>
                <a:cs typeface="AEWSBC+Arial-BoldMT"/>
                <a:hlinkClick r:id="rId5" action="ppaction://hlinksldjump"/>
              </a:rPr>
              <a:t>тогда</a:t>
            </a:r>
            <a:r>
              <a:rPr dirty="0" sz="2400" b="1">
                <a:solidFill>
                  <a:srgbClr val="335175"/>
                </a:solidFill>
                <a:latin typeface="AEWSBC+Arial-BoldMT"/>
                <a:cs typeface="AEWSBC+Arial-BoldMT"/>
                <a:hlinkClick r:id="rId5" action="ppaction://hlinksldjump"/>
              </a:rPr>
              <a:t> </a:t>
            </a:r>
            <a:r>
              <a:rPr dirty="0" sz="2400" b="1">
                <a:solidFill>
                  <a:srgbClr val="335175"/>
                </a:solidFill>
                <a:latin typeface="AEWSBC+Arial-BoldMT"/>
                <a:cs typeface="AEWSBC+Arial-BoldMT"/>
                <a:hlinkClick r:id="rId5" action="ppaction://hlinksldjump"/>
              </a:rPr>
              <a:t>Вам</a:t>
            </a:r>
            <a:r>
              <a:rPr dirty="0" sz="2400" b="1">
                <a:solidFill>
                  <a:srgbClr val="335175"/>
                </a:solidFill>
                <a:latin typeface="AEWSBC+Arial-BoldMT"/>
                <a:cs typeface="AEWSBC+Arial-BoldMT"/>
                <a:hlinkClick r:id="rId5" action="ppaction://hlinksldjump"/>
              </a:rPr>
              <a:t> </a:t>
            </a:r>
            <a:r>
              <a:rPr dirty="0" sz="2400" b="1">
                <a:solidFill>
                  <a:srgbClr val="335175"/>
                </a:solidFill>
                <a:latin typeface="AEWSBC+Arial-BoldMT"/>
                <a:cs typeface="AEWSBC+Arial-BoldMT"/>
                <a:hlinkClick r:id="rId5" action="ppaction://hlinksldjump"/>
              </a:rPr>
              <a:t>сюда!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2023-05-05T05:48:10-07:00</dcterms:modified>
</cp:coreProperties>
</file>